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85" r:id="rId4"/>
    <p:sldId id="284" r:id="rId5"/>
    <p:sldId id="283" r:id="rId6"/>
    <p:sldId id="286" r:id="rId7"/>
    <p:sldId id="258" r:id="rId8"/>
    <p:sldId id="288" r:id="rId9"/>
    <p:sldId id="282" r:id="rId10"/>
    <p:sldId id="287" r:id="rId11"/>
    <p:sldId id="259" r:id="rId12"/>
    <p:sldId id="263" r:id="rId13"/>
    <p:sldId id="264" r:id="rId14"/>
    <p:sldId id="265" r:id="rId15"/>
    <p:sldId id="266" r:id="rId16"/>
    <p:sldId id="267" r:id="rId17"/>
    <p:sldId id="289"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79753" autoAdjust="0"/>
  </p:normalViewPr>
  <p:slideViewPr>
    <p:cSldViewPr>
      <p:cViewPr varScale="1">
        <p:scale>
          <a:sx n="51" d="100"/>
          <a:sy n="51" d="100"/>
        </p:scale>
        <p:origin x="1938"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6A7EF1-0D1A-403C-B1FA-C5BA444A3D50}" type="datetimeFigureOut">
              <a:rPr lang="en-US" smtClean="0"/>
              <a:t>10/19/2020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F71A0F-B233-4B9A-BA41-558A20141DF5}" type="slidenum">
              <a:rPr lang="en-US" smtClean="0"/>
              <a:t>‹#›</a:t>
            </a:fld>
            <a:endParaRPr lang="en-US"/>
          </a:p>
        </p:txBody>
      </p:sp>
    </p:spTree>
    <p:extLst>
      <p:ext uri="{BB962C8B-B14F-4D97-AF65-F5344CB8AC3E}">
        <p14:creationId xmlns:p14="http://schemas.microsoft.com/office/powerpoint/2010/main" val="87514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a:t>
            </a:fld>
            <a:endParaRPr lang="en-US"/>
          </a:p>
        </p:txBody>
      </p:sp>
    </p:spTree>
    <p:extLst>
      <p:ext uri="{BB962C8B-B14F-4D97-AF65-F5344CB8AC3E}">
        <p14:creationId xmlns:p14="http://schemas.microsoft.com/office/powerpoint/2010/main" val="3233049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200" dirty="0">
                <a:latin typeface="Century Gothic" pitchFamily="34" charset="0"/>
              </a:rPr>
              <a:t>-C is the template for all popular languages</a:t>
            </a:r>
          </a:p>
          <a:p>
            <a:endParaRPr lang="en-US" dirty="0"/>
          </a:p>
          <a:p>
            <a:r>
              <a:rPr lang="en-US" dirty="0"/>
              <a:t>-Curiosity is a car-sized robotic rover exploring Gale Crater on Mars as part of NASA's Mars Science Laboratory mission (MSL).[3] Curiosity was launched from Cape Canaveral on November 26, 2011.</a:t>
            </a:r>
          </a:p>
          <a:p>
            <a:endParaRPr lang="en-US" dirty="0"/>
          </a:p>
          <a:p>
            <a:r>
              <a:rPr lang="en-US" dirty="0"/>
              <a:t>-More than 2 million lines of software code drove NASA’s successful Rover Curiosity landing on Mars. And, for the last two years, every single line was analyzed and scrubbed by static analysis products from </a:t>
            </a:r>
            <a:r>
              <a:rPr lang="en-US" dirty="0" err="1"/>
              <a:t>Coverity</a:t>
            </a:r>
            <a:r>
              <a:rPr lang="en-US" dirty="0"/>
              <a:t>, </a:t>
            </a:r>
            <a:r>
              <a:rPr lang="en-US" dirty="0" err="1"/>
              <a:t>Grammatech</a:t>
            </a:r>
            <a:r>
              <a:rPr lang="en-US" dirty="0"/>
              <a:t>, </a:t>
            </a:r>
            <a:r>
              <a:rPr lang="en-US" dirty="0" err="1"/>
              <a:t>Semmle</a:t>
            </a:r>
            <a:r>
              <a:rPr lang="en-US" dirty="0"/>
              <a:t>, and Uno.</a:t>
            </a:r>
          </a:p>
          <a:p>
            <a:endParaRPr lang="en-US" dirty="0"/>
          </a:p>
          <a:p>
            <a:r>
              <a:rPr lang="en-US" dirty="0"/>
              <a:t>Engineers at NASA’s Jet Propulsion Laboratory used all of the aforementioned products plus a GCC compiler and a homegrown tool to comb through the software, looking for errors or possible errors.</a:t>
            </a:r>
          </a:p>
          <a:p>
            <a:endParaRPr lang="en-US" dirty="0"/>
          </a:p>
          <a:p>
            <a:r>
              <a:rPr lang="en-US" dirty="0"/>
              <a:t>One of the tricky things about checking all that  code — most written in C — is that sometimes it’s hard to know what to look for. “If you put software through three code reviews you’ll find stuff, and then if you put it through a fourth review, you’ll find something else. All these products all have their own strengths,’ said Gerard </a:t>
            </a:r>
            <a:r>
              <a:rPr lang="en-US" dirty="0" err="1"/>
              <a:t>Holzmann</a:t>
            </a:r>
            <a:r>
              <a:rPr lang="en-US"/>
              <a:t>, chief scientist for the JPL Lab for Reliable Software.</a:t>
            </a:r>
          </a:p>
          <a:p>
            <a:endParaRPr lang="en-US" dirty="0"/>
          </a:p>
          <a:p>
            <a:r>
              <a:rPr lang="en-US" dirty="0"/>
              <a:t>https://gigaom.com/2012/08/20/nasa-scrubbed-mars-rover-code-clean-over-and-over/</a:t>
            </a:r>
          </a:p>
        </p:txBody>
      </p:sp>
      <p:sp>
        <p:nvSpPr>
          <p:cNvPr id="4" name="Slide Number Placeholder 3"/>
          <p:cNvSpPr>
            <a:spLocks noGrp="1"/>
          </p:cNvSpPr>
          <p:nvPr>
            <p:ph type="sldNum" sz="quarter" idx="10"/>
          </p:nvPr>
        </p:nvSpPr>
        <p:spPr/>
        <p:txBody>
          <a:bodyPr/>
          <a:lstStyle/>
          <a:p>
            <a:fld id="{49F71A0F-B233-4B9A-BA41-558A20141DF5}" type="slidenum">
              <a:rPr lang="en-US" smtClean="0"/>
              <a:t>10</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71A0F-B233-4B9A-BA41-558A20141DF5}" type="slidenum">
              <a:rPr lang="en-US" smtClean="0"/>
              <a:t>11</a:t>
            </a:fld>
            <a:endParaRPr lang="en-US"/>
          </a:p>
        </p:txBody>
      </p:sp>
    </p:spTree>
    <p:extLst>
      <p:ext uri="{BB962C8B-B14F-4D97-AF65-F5344CB8AC3E}">
        <p14:creationId xmlns:p14="http://schemas.microsoft.com/office/powerpoint/2010/main" val="3067718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12</a:t>
            </a:fld>
            <a:endParaRPr lang="en-US"/>
          </a:p>
        </p:txBody>
      </p:sp>
    </p:spTree>
    <p:extLst>
      <p:ext uri="{BB962C8B-B14F-4D97-AF65-F5344CB8AC3E}">
        <p14:creationId xmlns:p14="http://schemas.microsoft.com/office/powerpoint/2010/main" val="1841240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13</a:t>
            </a:fld>
            <a:endParaRPr lang="en-US"/>
          </a:p>
        </p:txBody>
      </p:sp>
    </p:spTree>
    <p:extLst>
      <p:ext uri="{BB962C8B-B14F-4D97-AF65-F5344CB8AC3E}">
        <p14:creationId xmlns:p14="http://schemas.microsoft.com/office/powerpoint/2010/main" val="32576824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14</a:t>
            </a:fld>
            <a:endParaRPr lang="en-US"/>
          </a:p>
        </p:txBody>
      </p:sp>
    </p:spTree>
    <p:extLst>
      <p:ext uri="{BB962C8B-B14F-4D97-AF65-F5344CB8AC3E}">
        <p14:creationId xmlns:p14="http://schemas.microsoft.com/office/powerpoint/2010/main" val="213592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15</a:t>
            </a:fld>
            <a:endParaRPr lang="en-US"/>
          </a:p>
        </p:txBody>
      </p:sp>
    </p:spTree>
    <p:extLst>
      <p:ext uri="{BB962C8B-B14F-4D97-AF65-F5344CB8AC3E}">
        <p14:creationId xmlns:p14="http://schemas.microsoft.com/office/powerpoint/2010/main" val="2994785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16</a:t>
            </a:fld>
            <a:endParaRPr lang="en-US"/>
          </a:p>
        </p:txBody>
      </p:sp>
    </p:spTree>
    <p:extLst>
      <p:ext uri="{BB962C8B-B14F-4D97-AF65-F5344CB8AC3E}">
        <p14:creationId xmlns:p14="http://schemas.microsoft.com/office/powerpoint/2010/main" val="1298488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17</a:t>
            </a:fld>
            <a:endParaRPr lang="en-US"/>
          </a:p>
        </p:txBody>
      </p:sp>
    </p:spTree>
    <p:extLst>
      <p:ext uri="{BB962C8B-B14F-4D97-AF65-F5344CB8AC3E}">
        <p14:creationId xmlns:p14="http://schemas.microsoft.com/office/powerpoint/2010/main" val="1298488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2</a:t>
            </a:fld>
            <a:endParaRPr lang="en-US"/>
          </a:p>
        </p:txBody>
      </p:sp>
    </p:spTree>
    <p:extLst>
      <p:ext uri="{BB962C8B-B14F-4D97-AF65-F5344CB8AC3E}">
        <p14:creationId xmlns:p14="http://schemas.microsoft.com/office/powerpoint/2010/main" val="1206197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3</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F71A0F-B233-4B9A-BA41-558A20141DF5}" type="slidenum">
              <a:rPr lang="en-US" smtClean="0"/>
              <a:t>4</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5</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6</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7</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9F71A0F-B233-4B9A-BA41-558A20141DF5}" type="slidenum">
              <a:rPr lang="en-US" smtClean="0"/>
              <a:t>8</a:t>
            </a:fld>
            <a:endParaRPr lang="en-US"/>
          </a:p>
        </p:txBody>
      </p:sp>
    </p:spTree>
    <p:extLst>
      <p:ext uri="{BB962C8B-B14F-4D97-AF65-F5344CB8AC3E}">
        <p14:creationId xmlns:p14="http://schemas.microsoft.com/office/powerpoint/2010/main" val="19389874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is 44 years old!</a:t>
            </a:r>
          </a:p>
          <a:p>
            <a:endParaRPr lang="en-US" dirty="0"/>
          </a:p>
          <a:p>
            <a:r>
              <a:rPr lang="en-US" dirty="0"/>
              <a:t>-Nobody could have predicted this. Not even computer scientist Brian Kernighan, co-author of the very first book on C, which is still being printed today. (The language itself was the work of Kernighan’s co-author Dennis Ritchie, who passed away in 2011.)</a:t>
            </a:r>
          </a:p>
          <a:p>
            <a:endParaRPr lang="en-US" dirty="0"/>
          </a:p>
          <a:p>
            <a:r>
              <a:rPr lang="en-US" dirty="0"/>
              <a:t>“I dimly recall a conversation early on with the editors, telling them that we’d sell something like 5,000 copies of the book,” Kernighan told me in a recent interview. “We managed to do better than that. I didn’t think students would still be using a version of it as a textbook in 2014.”</a:t>
            </a:r>
          </a:p>
        </p:txBody>
      </p:sp>
      <p:sp>
        <p:nvSpPr>
          <p:cNvPr id="4" name="Slide Number Placeholder 3"/>
          <p:cNvSpPr>
            <a:spLocks noGrp="1"/>
          </p:cNvSpPr>
          <p:nvPr>
            <p:ph type="sldNum" sz="quarter" idx="10"/>
          </p:nvPr>
        </p:nvSpPr>
        <p:spPr/>
        <p:txBody>
          <a:bodyPr/>
          <a:lstStyle/>
          <a:p>
            <a:fld id="{49F71A0F-B233-4B9A-BA41-558A20141DF5}" type="slidenum">
              <a:rPr lang="en-US" smtClean="0"/>
              <a:t>9</a:t>
            </a:fld>
            <a:endParaRPr lang="en-US"/>
          </a:p>
        </p:txBody>
      </p:sp>
    </p:spTree>
    <p:extLst>
      <p:ext uri="{BB962C8B-B14F-4D97-AF65-F5344CB8AC3E}">
        <p14:creationId xmlns:p14="http://schemas.microsoft.com/office/powerpoint/2010/main" val="1938987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5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teams.microsoft.com/l/team/19%3a8b43c33e943a4444a25153a309905c5c%40thread.tacv2/conversations?groupId=4c8a9916-d517-474c-b201-5c49c9a7d5f5&amp;tenantId=1511ab2e-502b-4e2d-bd68-f679f549b5a2" TargetMode="External"/><Relationship Id="rId5" Type="http://schemas.openxmlformats.org/officeDocument/2006/relationships/hyperlink" Target="https://teams.microsoft.com/l/team/19%3a1f4bed3a13604b8cb784e55c1cd96493%40thread.tacv2/conversations?groupId=662522aa-7edf-4de0-9113-c60accb64e3b&amp;tenantId=1511ab2e-502b-4e2d-bd68-f679f549b5a2" TargetMode="External"/><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hyperlink" Target="http://seecs.nust.edu.pk/faculty/tahaali.html" TargetMode="External"/><Relationship Id="rId4" Type="http://schemas.openxmlformats.org/officeDocument/2006/relationships/hyperlink" Target="mailto:taha.ali@seecs.edu.pk"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www.nytimes.com/2012/02/19/magazine/shopping-habits.html?_r=1&amp;hp=&amp;pagewanted=all" TargetMode="Externa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jpe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3.gif"/><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1"/>
            <a:ext cx="7772400" cy="2895599"/>
          </a:xfrm>
        </p:spPr>
        <p:txBody>
          <a:bodyPr>
            <a:normAutofit fontScale="90000"/>
          </a:bodyPr>
          <a:lstStyle/>
          <a:p>
            <a:r>
              <a:rPr lang="en-US" u="sng" dirty="0"/>
              <a:t>CS114</a:t>
            </a:r>
            <a:br>
              <a:rPr lang="en-US" dirty="0"/>
            </a:br>
            <a:br>
              <a:rPr lang="en-US" dirty="0"/>
            </a:br>
            <a:r>
              <a:rPr lang="en-US" sz="5300" b="1" dirty="0"/>
              <a:t>Introduction to Computer Programming</a:t>
            </a:r>
          </a:p>
        </p:txBody>
      </p:sp>
      <p:sp>
        <p:nvSpPr>
          <p:cNvPr id="3" name="Subtitle 2"/>
          <p:cNvSpPr>
            <a:spLocks noGrp="1"/>
          </p:cNvSpPr>
          <p:nvPr>
            <p:ph type="subTitle" idx="1"/>
          </p:nvPr>
        </p:nvSpPr>
        <p:spPr>
          <a:xfrm>
            <a:off x="1371600" y="4724400"/>
            <a:ext cx="6400800" cy="691978"/>
          </a:xfrm>
        </p:spPr>
        <p:txBody>
          <a:bodyPr/>
          <a:lstStyle/>
          <a:p>
            <a:r>
              <a:rPr lang="en-US" dirty="0">
                <a:solidFill>
                  <a:schemeClr val="tx1"/>
                </a:solidFill>
              </a:rPr>
              <a:t>Fall, 2020</a:t>
            </a:r>
          </a:p>
        </p:txBody>
      </p:sp>
    </p:spTree>
    <p:extLst>
      <p:ext uri="{BB962C8B-B14F-4D97-AF65-F5344CB8AC3E}">
        <p14:creationId xmlns:p14="http://schemas.microsoft.com/office/powerpoint/2010/main" val="3341183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Why learn C</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8</a:t>
            </a:r>
          </a:p>
        </p:txBody>
      </p:sp>
      <p:sp>
        <p:nvSpPr>
          <p:cNvPr id="17" name="Text Box 3"/>
          <p:cNvSpPr txBox="1">
            <a:spLocks noChangeArrowheads="1"/>
          </p:cNvSpPr>
          <p:nvPr/>
        </p:nvSpPr>
        <p:spPr bwMode="auto">
          <a:xfrm>
            <a:off x="49481" y="457200"/>
            <a:ext cx="8911956" cy="6463308"/>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200000"/>
              </a:lnSpc>
              <a:buSzPct val="75000"/>
            </a:pPr>
            <a:r>
              <a:rPr lang="en-AU" sz="3000" b="1" dirty="0">
                <a:latin typeface="Century Gothic" pitchFamily="34" charset="0"/>
              </a:rPr>
              <a:t>Positives</a:t>
            </a:r>
          </a:p>
          <a:p>
            <a:pPr marL="457200" indent="-457200" algn="just" eaLnBrk="1" hangingPunct="1">
              <a:lnSpc>
                <a:spcPct val="200000"/>
              </a:lnSpc>
              <a:buSzPct val="75000"/>
              <a:buBlip>
                <a:blip r:embed="rId4"/>
              </a:buBlip>
            </a:pPr>
            <a:r>
              <a:rPr lang="en-AU" sz="3000" dirty="0">
                <a:latin typeface="Century Gothic" pitchFamily="34" charset="0"/>
              </a:rPr>
              <a:t>old and experienced</a:t>
            </a:r>
          </a:p>
          <a:p>
            <a:pPr marL="457200" indent="-457200" algn="just" eaLnBrk="1" hangingPunct="1">
              <a:lnSpc>
                <a:spcPct val="200000"/>
              </a:lnSpc>
              <a:buSzPct val="75000"/>
              <a:buBlip>
                <a:blip r:embed="rId4"/>
              </a:buBlip>
            </a:pPr>
            <a:r>
              <a:rPr lang="en-AU" sz="3000" dirty="0">
                <a:latin typeface="Century Gothic" pitchFamily="34" charset="0"/>
              </a:rPr>
              <a:t>close to hardware</a:t>
            </a:r>
          </a:p>
          <a:p>
            <a:pPr marL="457200" indent="-457200" algn="just" eaLnBrk="1" hangingPunct="1">
              <a:lnSpc>
                <a:spcPct val="200000"/>
              </a:lnSpc>
              <a:buSzPct val="75000"/>
              <a:buBlip>
                <a:blip r:embed="rId4"/>
              </a:buBlip>
            </a:pPr>
            <a:r>
              <a:rPr lang="en-US" sz="3000" dirty="0">
                <a:latin typeface="Century Gothic" pitchFamily="34" charset="0"/>
              </a:rPr>
              <a:t>C is broken, but in an </a:t>
            </a:r>
            <a:r>
              <a:rPr lang="en-US" sz="3000" u="sng" dirty="0">
                <a:latin typeface="Century Gothic" pitchFamily="34" charset="0"/>
              </a:rPr>
              <a:t>instructive</a:t>
            </a:r>
            <a:r>
              <a:rPr lang="en-US" sz="3000" dirty="0">
                <a:latin typeface="Century Gothic" pitchFamily="34" charset="0"/>
              </a:rPr>
              <a:t> way</a:t>
            </a:r>
            <a:endParaRPr lang="en-AU" sz="3000" dirty="0">
              <a:latin typeface="Century Gothic" pitchFamily="34" charset="0"/>
            </a:endParaRPr>
          </a:p>
          <a:p>
            <a:pPr marL="457200" indent="-457200" algn="just" eaLnBrk="1" hangingPunct="1">
              <a:lnSpc>
                <a:spcPct val="200000"/>
              </a:lnSpc>
              <a:buSzPct val="75000"/>
              <a:buBlip>
                <a:blip r:embed="rId4"/>
              </a:buBlip>
            </a:pPr>
            <a:r>
              <a:rPr lang="en-AU" sz="3000" dirty="0">
                <a:latin typeface="Century Gothic" pitchFamily="34" charset="0"/>
              </a:rPr>
              <a:t>mountains of legacy code</a:t>
            </a:r>
          </a:p>
          <a:p>
            <a:pPr marL="457200" indent="-457200" algn="just" eaLnBrk="1" hangingPunct="1">
              <a:lnSpc>
                <a:spcPct val="200000"/>
              </a:lnSpc>
              <a:buSzPct val="75000"/>
              <a:buBlip>
                <a:blip r:embed="rId4"/>
              </a:buBlip>
            </a:pPr>
            <a:r>
              <a:rPr lang="en-AU" sz="3000" dirty="0">
                <a:latin typeface="Century Gothic" pitchFamily="34" charset="0"/>
              </a:rPr>
              <a:t>if you can code in C, you can code in anything – great first language!</a:t>
            </a:r>
          </a:p>
        </p:txBody>
      </p:sp>
      <p:pic>
        <p:nvPicPr>
          <p:cNvPr id="614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59363" y="838200"/>
            <a:ext cx="4008437" cy="2393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889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animEffect transition="in" filter="fade">
                                      <p:cBhvr>
                                        <p:cTn id="19"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Our approach</a:t>
            </a:r>
          </a:p>
        </p:txBody>
      </p:sp>
      <p:sp>
        <p:nvSpPr>
          <p:cNvPr id="7" name="Text Box 3"/>
          <p:cNvSpPr txBox="1">
            <a:spLocks noChangeArrowheads="1"/>
          </p:cNvSpPr>
          <p:nvPr/>
        </p:nvSpPr>
        <p:spPr bwMode="auto">
          <a:xfrm>
            <a:off x="125681" y="533400"/>
            <a:ext cx="8789719" cy="63863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200000"/>
              </a:lnSpc>
              <a:buSzPct val="75000"/>
              <a:buBlip>
                <a:blip r:embed="rId4"/>
              </a:buBlip>
            </a:pPr>
            <a:r>
              <a:rPr lang="en-AU" sz="3000" dirty="0">
                <a:latin typeface="Century Gothic" pitchFamily="34" charset="0"/>
              </a:rPr>
              <a:t>Go slow, work on clarity, and foundation</a:t>
            </a:r>
          </a:p>
          <a:p>
            <a:pPr marL="457200" indent="-457200" algn="just" eaLnBrk="1" hangingPunct="1">
              <a:lnSpc>
                <a:spcPct val="200000"/>
              </a:lnSpc>
              <a:buSzPct val="75000"/>
              <a:buBlip>
                <a:blip r:embed="rId4"/>
              </a:buBlip>
            </a:pPr>
            <a:r>
              <a:rPr lang="en-AU" sz="3000" dirty="0">
                <a:latin typeface="Century Gothic" pitchFamily="34" charset="0"/>
              </a:rPr>
              <a:t>Emphasize core programming concepts</a:t>
            </a:r>
          </a:p>
          <a:p>
            <a:pPr marL="457200" indent="-457200" algn="just" eaLnBrk="1" hangingPunct="1">
              <a:lnSpc>
                <a:spcPct val="200000"/>
              </a:lnSpc>
              <a:buSzPct val="75000"/>
              <a:buBlip>
                <a:blip r:embed="rId4"/>
              </a:buBlip>
            </a:pPr>
            <a:r>
              <a:rPr lang="en-AU" sz="3000" dirty="0">
                <a:latin typeface="Century Gothic" pitchFamily="34" charset="0"/>
              </a:rPr>
              <a:t>Historical perspective</a:t>
            </a:r>
          </a:p>
          <a:p>
            <a:pPr marL="457200" indent="-457200" algn="just" eaLnBrk="1" hangingPunct="1">
              <a:lnSpc>
                <a:spcPct val="200000"/>
              </a:lnSpc>
              <a:buSzPct val="75000"/>
              <a:buBlip>
                <a:blip r:embed="rId4"/>
              </a:buBlip>
            </a:pPr>
            <a:r>
              <a:rPr lang="en-AU" sz="3000" dirty="0">
                <a:latin typeface="Century Gothic" pitchFamily="34" charset="0"/>
              </a:rPr>
              <a:t>Interesting problems, mistakes</a:t>
            </a:r>
          </a:p>
          <a:p>
            <a:pPr marL="457200" indent="-457200" algn="just" eaLnBrk="1" hangingPunct="1">
              <a:lnSpc>
                <a:spcPct val="200000"/>
              </a:lnSpc>
              <a:buSzPct val="75000"/>
              <a:buBlip>
                <a:blip r:embed="rId4"/>
              </a:buBlip>
            </a:pPr>
            <a:r>
              <a:rPr lang="en-AU" sz="3000" dirty="0">
                <a:latin typeface="Century Gothic" pitchFamily="34" charset="0"/>
              </a:rPr>
              <a:t>News items</a:t>
            </a:r>
          </a:p>
          <a:p>
            <a:pPr marL="457200" indent="-457200" algn="just" eaLnBrk="1" hangingPunct="1">
              <a:lnSpc>
                <a:spcPct val="200000"/>
              </a:lnSpc>
              <a:buSzPct val="75000"/>
              <a:buBlip>
                <a:blip r:embed="rId4"/>
              </a:buBlip>
            </a:pPr>
            <a:r>
              <a:rPr lang="en-US" sz="3000" dirty="0">
                <a:latin typeface="Century Gothic" pitchFamily="34" charset="0"/>
              </a:rPr>
              <a:t>N</a:t>
            </a:r>
            <a:r>
              <a:rPr lang="en-AU" sz="3000" dirty="0" err="1">
                <a:latin typeface="Century Gothic" pitchFamily="34" charset="0"/>
              </a:rPr>
              <a:t>ew</a:t>
            </a:r>
            <a:r>
              <a:rPr lang="en-AU" sz="3000" dirty="0">
                <a:latin typeface="Century Gothic" pitchFamily="34" charset="0"/>
              </a:rPr>
              <a:t> technologies, algorithmic thinking</a:t>
            </a:r>
          </a:p>
          <a:p>
            <a:pPr marL="457200" indent="-457200" algn="just" eaLnBrk="1" hangingPunct="1">
              <a:lnSpc>
                <a:spcPct val="200000"/>
              </a:lnSpc>
              <a:buSzPct val="75000"/>
              <a:buBlip>
                <a:blip r:embed="rId4"/>
              </a:buBlip>
            </a:pPr>
            <a:r>
              <a:rPr lang="en-AU" sz="3000" dirty="0">
                <a:latin typeface="Century Gothic" pitchFamily="34" charset="0"/>
              </a:rPr>
              <a:t>Class discussion [grading]</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9</a:t>
            </a:r>
          </a:p>
        </p:txBody>
      </p:sp>
    </p:spTree>
    <p:extLst>
      <p:ext uri="{BB962C8B-B14F-4D97-AF65-F5344CB8AC3E}">
        <p14:creationId xmlns:p14="http://schemas.microsoft.com/office/powerpoint/2010/main" val="2941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Course Resources</a:t>
            </a:r>
          </a:p>
        </p:txBody>
      </p:sp>
      <p:sp>
        <p:nvSpPr>
          <p:cNvPr id="7" name="Text Box 3"/>
          <p:cNvSpPr txBox="1">
            <a:spLocks noChangeArrowheads="1"/>
          </p:cNvSpPr>
          <p:nvPr/>
        </p:nvSpPr>
        <p:spPr bwMode="auto">
          <a:xfrm>
            <a:off x="201881" y="780157"/>
            <a:ext cx="8789719" cy="1962076"/>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u="sng" dirty="0">
                <a:latin typeface="Century Gothic" pitchFamily="34" charset="0"/>
              </a:rPr>
              <a:t>Course Textbook</a:t>
            </a:r>
          </a:p>
          <a:p>
            <a:pPr algn="just" eaLnBrk="1" hangingPunct="1">
              <a:lnSpc>
                <a:spcPct val="150000"/>
              </a:lnSpc>
              <a:buSzPct val="75000"/>
            </a:pPr>
            <a:r>
              <a:rPr lang="en-AU" sz="3000" dirty="0">
                <a:latin typeface="Century Gothic" pitchFamily="34" charset="0"/>
              </a:rPr>
              <a:t>C Programming</a:t>
            </a:r>
          </a:p>
          <a:p>
            <a:pPr algn="just" eaLnBrk="1" hangingPunct="1">
              <a:lnSpc>
                <a:spcPct val="150000"/>
              </a:lnSpc>
              <a:buSzPct val="75000"/>
            </a:pPr>
            <a:r>
              <a:rPr lang="en-AU" sz="2500" dirty="0">
                <a:latin typeface="Century Gothic" pitchFamily="34" charset="0"/>
              </a:rPr>
              <a:t>A Modern Approach 2</a:t>
            </a:r>
            <a:r>
              <a:rPr lang="en-AU" sz="2500" baseline="30000" dirty="0">
                <a:latin typeface="Century Gothic" pitchFamily="34" charset="0"/>
              </a:rPr>
              <a:t>nd</a:t>
            </a:r>
            <a:r>
              <a:rPr lang="en-AU" sz="2500" dirty="0">
                <a:latin typeface="Century Gothic" pitchFamily="34" charset="0"/>
              </a:rPr>
              <a:t> Ed </a:t>
            </a:r>
            <a:r>
              <a:rPr lang="en-AU" sz="1500" dirty="0">
                <a:latin typeface="Century Gothic" pitchFamily="34" charset="0"/>
              </a:rPr>
              <a:t>[K. N. King]</a:t>
            </a:r>
          </a:p>
        </p:txBody>
      </p:sp>
      <p:sp>
        <p:nvSpPr>
          <p:cNvPr id="8" name="Text Box 6"/>
          <p:cNvSpPr txBox="1">
            <a:spLocks noChangeArrowheads="1"/>
          </p:cNvSpPr>
          <p:nvPr/>
        </p:nvSpPr>
        <p:spPr bwMode="auto">
          <a:xfrm>
            <a:off x="8610601" y="6421438"/>
            <a:ext cx="533400"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10</a:t>
            </a:r>
          </a:p>
        </p:txBody>
      </p:sp>
      <p:sp>
        <p:nvSpPr>
          <p:cNvPr id="10" name="Text Box 3"/>
          <p:cNvSpPr txBox="1">
            <a:spLocks noChangeArrowheads="1"/>
          </p:cNvSpPr>
          <p:nvPr/>
        </p:nvSpPr>
        <p:spPr bwMode="auto">
          <a:xfrm>
            <a:off x="76200" y="3641973"/>
            <a:ext cx="8789719" cy="161582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u="sng" dirty="0">
                <a:latin typeface="Century Gothic" pitchFamily="34" charset="0"/>
              </a:rPr>
              <a:t>Reference Books</a:t>
            </a:r>
          </a:p>
          <a:p>
            <a:pPr algn="just" eaLnBrk="1" hangingPunct="1">
              <a:lnSpc>
                <a:spcPct val="150000"/>
              </a:lnSpc>
              <a:buSzPct val="75000"/>
            </a:pPr>
            <a:r>
              <a:rPr lang="en-US" sz="2500" dirty="0">
                <a:latin typeface="Century Gothic" pitchFamily="34" charset="0"/>
              </a:rPr>
              <a:t>C How to Program (7th Edition)</a:t>
            </a:r>
            <a:endParaRPr lang="en-AU" sz="2500" dirty="0">
              <a:latin typeface="Century Gothic" pitchFamily="34" charset="0"/>
            </a:endParaRPr>
          </a:p>
          <a:p>
            <a:pPr algn="just" eaLnBrk="1" hangingPunct="1">
              <a:lnSpc>
                <a:spcPct val="150000"/>
              </a:lnSpc>
              <a:buSzPct val="75000"/>
            </a:pPr>
            <a:r>
              <a:rPr lang="en-AU" sz="1500" dirty="0">
                <a:latin typeface="Century Gothic" pitchFamily="34" charset="0"/>
              </a:rPr>
              <a:t>[</a:t>
            </a:r>
            <a:r>
              <a:rPr lang="en-AU" sz="1500" dirty="0" err="1">
                <a:latin typeface="Century Gothic" pitchFamily="34" charset="0"/>
              </a:rPr>
              <a:t>Deitel</a:t>
            </a:r>
            <a:r>
              <a:rPr lang="en-AU" sz="1500" dirty="0">
                <a:latin typeface="Century Gothic" pitchFamily="34" charset="0"/>
              </a:rPr>
              <a:t> &amp; </a:t>
            </a:r>
            <a:r>
              <a:rPr lang="en-AU" sz="1500" dirty="0" err="1">
                <a:latin typeface="Century Gothic" pitchFamily="34" charset="0"/>
              </a:rPr>
              <a:t>Deitel</a:t>
            </a:r>
            <a:r>
              <a:rPr lang="en-AU" sz="1500" dirty="0">
                <a:latin typeface="Century Gothic" pitchFamily="34" charset="0"/>
              </a:rPr>
              <a:t>]</a:t>
            </a:r>
          </a:p>
        </p:txBody>
      </p:sp>
      <p:pic>
        <p:nvPicPr>
          <p:cNvPr id="2050" name="Picture 2" descr="Image result for k n king c programm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1" y="885862"/>
            <a:ext cx="3124200" cy="3853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044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50"/>
                                        </p:tgtEl>
                                        <p:attrNameLst>
                                          <p:attrName>style.visibility</p:attrName>
                                        </p:attrNameLst>
                                      </p:cBhvr>
                                      <p:to>
                                        <p:strVal val="visible"/>
                                      </p:to>
                                    </p:set>
                                    <p:animEffect transition="in" filter="fade">
                                      <p:cBhvr>
                                        <p:cTn id="2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How to study…</a:t>
            </a:r>
          </a:p>
        </p:txBody>
      </p:sp>
      <p:sp>
        <p:nvSpPr>
          <p:cNvPr id="7" name="Text Box 3"/>
          <p:cNvSpPr txBox="1">
            <a:spLocks noChangeArrowheads="1"/>
          </p:cNvSpPr>
          <p:nvPr/>
        </p:nvSpPr>
        <p:spPr bwMode="auto">
          <a:xfrm>
            <a:off x="201881" y="937022"/>
            <a:ext cx="8789719" cy="276998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Lecture slides </a:t>
            </a:r>
            <a:r>
              <a:rPr lang="en-AU" sz="3000" dirty="0">
                <a:latin typeface="Century Gothic" pitchFamily="34" charset="0"/>
              </a:rPr>
              <a:t>will touch on all key concepts</a:t>
            </a:r>
            <a:br>
              <a:rPr lang="en-AU" sz="3000" dirty="0">
                <a:latin typeface="Century Gothic" pitchFamily="34" charset="0"/>
              </a:rPr>
            </a:br>
            <a:endParaRPr lang="en-AU" sz="3000" dirty="0">
              <a:latin typeface="Century Gothic" pitchFamily="34" charset="0"/>
            </a:endParaRPr>
          </a:p>
          <a:p>
            <a:pPr algn="just" eaLnBrk="1" hangingPunct="1">
              <a:lnSpc>
                <a:spcPct val="150000"/>
              </a:lnSpc>
              <a:buSzPct val="75000"/>
            </a:pPr>
            <a:r>
              <a:rPr lang="en-AU" sz="3000" dirty="0">
                <a:latin typeface="Century Gothic" pitchFamily="34" charset="0"/>
              </a:rPr>
              <a:t>Please consult </a:t>
            </a:r>
            <a:r>
              <a:rPr lang="en-AU" sz="3000" b="1" dirty="0">
                <a:latin typeface="Century Gothic" pitchFamily="34" charset="0"/>
              </a:rPr>
              <a:t>reference texts</a:t>
            </a:r>
            <a:r>
              <a:rPr lang="en-AU" sz="3000" dirty="0">
                <a:latin typeface="Century Gothic" pitchFamily="34" charset="0"/>
              </a:rPr>
              <a:t> [book chapters/research papers] for full details</a:t>
            </a:r>
          </a:p>
        </p:txBody>
      </p:sp>
      <p:sp>
        <p:nvSpPr>
          <p:cNvPr id="8" name="Text Box 6"/>
          <p:cNvSpPr txBox="1">
            <a:spLocks noChangeArrowheads="1"/>
          </p:cNvSpPr>
          <p:nvPr/>
        </p:nvSpPr>
        <p:spPr bwMode="auto">
          <a:xfrm>
            <a:off x="8610601" y="6421438"/>
            <a:ext cx="533400"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11</a:t>
            </a:r>
          </a:p>
        </p:txBody>
      </p:sp>
      <p:sp>
        <p:nvSpPr>
          <p:cNvPr id="5" name="Text Box 3"/>
          <p:cNvSpPr txBox="1">
            <a:spLocks noChangeArrowheads="1"/>
          </p:cNvSpPr>
          <p:nvPr/>
        </p:nvSpPr>
        <p:spPr bwMode="auto">
          <a:xfrm>
            <a:off x="171201" y="4343946"/>
            <a:ext cx="8789719" cy="2077492"/>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Optional resources </a:t>
            </a:r>
            <a:r>
              <a:rPr lang="en-AU" sz="3000" dirty="0">
                <a:latin typeface="Century Gothic" pitchFamily="34" charset="0"/>
              </a:rPr>
              <a:t>[e.g. research papers, online resources, videos] will be included in lecture slides to extend important concepts</a:t>
            </a:r>
          </a:p>
        </p:txBody>
      </p:sp>
    </p:spTree>
    <p:extLst>
      <p:ext uri="{BB962C8B-B14F-4D97-AF65-F5344CB8AC3E}">
        <p14:creationId xmlns:p14="http://schemas.microsoft.com/office/powerpoint/2010/main" val="42586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Course evaluation</a:t>
            </a:r>
          </a:p>
        </p:txBody>
      </p:sp>
      <p:sp>
        <p:nvSpPr>
          <p:cNvPr id="8" name="Text Box 6"/>
          <p:cNvSpPr txBox="1">
            <a:spLocks noChangeArrowheads="1"/>
          </p:cNvSpPr>
          <p:nvPr/>
        </p:nvSpPr>
        <p:spPr bwMode="auto">
          <a:xfrm>
            <a:off x="8610600" y="6421438"/>
            <a:ext cx="5334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12</a:t>
            </a:r>
          </a:p>
        </p:txBody>
      </p:sp>
      <p:pic>
        <p:nvPicPr>
          <p:cNvPr id="2" name="Picture 1">
            <a:extLst>
              <a:ext uri="{FF2B5EF4-FFF2-40B4-BE49-F238E27FC236}">
                <a16:creationId xmlns:a16="http://schemas.microsoft.com/office/drawing/2014/main" id="{8B0EC0CF-F3D0-4B25-8A40-2F3428AABCA6}"/>
              </a:ext>
            </a:extLst>
          </p:cNvPr>
          <p:cNvPicPr>
            <a:picLocks noChangeAspect="1"/>
          </p:cNvPicPr>
          <p:nvPr/>
        </p:nvPicPr>
        <p:blipFill rotWithShape="1">
          <a:blip r:embed="rId4"/>
          <a:srcRect l="7499" t="21838" r="64733" b="35178"/>
          <a:stretch/>
        </p:blipFill>
        <p:spPr>
          <a:xfrm>
            <a:off x="1066800" y="1066800"/>
            <a:ext cx="6381749" cy="5553991"/>
          </a:xfrm>
          <a:prstGeom prst="rect">
            <a:avLst/>
          </a:prstGeom>
        </p:spPr>
      </p:pic>
    </p:spTree>
    <p:extLst>
      <p:ext uri="{BB962C8B-B14F-4D97-AF65-F5344CB8AC3E}">
        <p14:creationId xmlns:p14="http://schemas.microsoft.com/office/powerpoint/2010/main" val="365556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Course policies</a:t>
            </a:r>
          </a:p>
        </p:txBody>
      </p:sp>
      <p:sp>
        <p:nvSpPr>
          <p:cNvPr id="7" name="Text Box 3"/>
          <p:cNvSpPr txBox="1">
            <a:spLocks noChangeArrowheads="1"/>
          </p:cNvSpPr>
          <p:nvPr/>
        </p:nvSpPr>
        <p:spPr bwMode="auto">
          <a:xfrm>
            <a:off x="201881" y="780157"/>
            <a:ext cx="8789719" cy="2077492"/>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Discipline</a:t>
            </a:r>
          </a:p>
          <a:p>
            <a:pPr algn="just" eaLnBrk="1" hangingPunct="1">
              <a:lnSpc>
                <a:spcPct val="150000"/>
              </a:lnSpc>
              <a:buSzPct val="75000"/>
            </a:pPr>
            <a:r>
              <a:rPr lang="en-AU" sz="3000" dirty="0">
                <a:latin typeface="Century Gothic" pitchFamily="34" charset="0"/>
              </a:rPr>
              <a:t> - punctuality</a:t>
            </a:r>
          </a:p>
          <a:p>
            <a:pPr algn="just" eaLnBrk="1" hangingPunct="1">
              <a:lnSpc>
                <a:spcPct val="150000"/>
              </a:lnSpc>
              <a:buSzPct val="75000"/>
            </a:pPr>
            <a:r>
              <a:rPr lang="en-AU" sz="3000" dirty="0">
                <a:latin typeface="Century Gothic" pitchFamily="34" charset="0"/>
              </a:rPr>
              <a:t> - no mobile phones/laptops (exceptions)</a:t>
            </a:r>
          </a:p>
        </p:txBody>
      </p:sp>
      <p:sp>
        <p:nvSpPr>
          <p:cNvPr id="8" name="Text Box 6"/>
          <p:cNvSpPr txBox="1">
            <a:spLocks noChangeArrowheads="1"/>
          </p:cNvSpPr>
          <p:nvPr/>
        </p:nvSpPr>
        <p:spPr bwMode="auto">
          <a:xfrm>
            <a:off x="8534401" y="6421438"/>
            <a:ext cx="609600"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13</a:t>
            </a:r>
          </a:p>
        </p:txBody>
      </p:sp>
      <p:sp>
        <p:nvSpPr>
          <p:cNvPr id="9" name="Text Box 3"/>
          <p:cNvSpPr txBox="1">
            <a:spLocks noChangeArrowheads="1"/>
          </p:cNvSpPr>
          <p:nvPr/>
        </p:nvSpPr>
        <p:spPr bwMode="auto">
          <a:xfrm>
            <a:off x="201881" y="2900739"/>
            <a:ext cx="8789719" cy="604461"/>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Attendance policy </a:t>
            </a:r>
            <a:r>
              <a:rPr lang="en-AU" sz="3000" dirty="0">
                <a:latin typeface="Century Gothic" pitchFamily="34" charset="0"/>
              </a:rPr>
              <a:t>(75% minimum)</a:t>
            </a:r>
          </a:p>
        </p:txBody>
      </p:sp>
      <p:sp>
        <p:nvSpPr>
          <p:cNvPr id="10" name="Text Box 3"/>
          <p:cNvSpPr txBox="1">
            <a:spLocks noChangeArrowheads="1"/>
          </p:cNvSpPr>
          <p:nvPr/>
        </p:nvSpPr>
        <p:spPr bwMode="auto">
          <a:xfrm>
            <a:off x="156478" y="3576354"/>
            <a:ext cx="8789719" cy="1297215"/>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Quizzes</a:t>
            </a:r>
            <a:endParaRPr lang="en-AU" sz="3000" dirty="0">
              <a:latin typeface="Century Gothic" pitchFamily="34" charset="0"/>
            </a:endParaRPr>
          </a:p>
          <a:p>
            <a:pPr algn="just" eaLnBrk="1" hangingPunct="1">
              <a:lnSpc>
                <a:spcPct val="150000"/>
              </a:lnSpc>
              <a:buSzPct val="75000"/>
            </a:pPr>
            <a:r>
              <a:rPr lang="en-AU" sz="3000" dirty="0">
                <a:latin typeface="Century Gothic" pitchFamily="34" charset="0"/>
              </a:rPr>
              <a:t> - logistics issues</a:t>
            </a:r>
          </a:p>
        </p:txBody>
      </p:sp>
      <p:sp>
        <p:nvSpPr>
          <p:cNvPr id="11" name="Text Box 3"/>
          <p:cNvSpPr txBox="1">
            <a:spLocks noChangeArrowheads="1"/>
          </p:cNvSpPr>
          <p:nvPr/>
        </p:nvSpPr>
        <p:spPr bwMode="auto">
          <a:xfrm>
            <a:off x="125998" y="6253539"/>
            <a:ext cx="8789719" cy="604461"/>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Primary resource </a:t>
            </a:r>
            <a:r>
              <a:rPr lang="en-AU" sz="3000" dirty="0">
                <a:latin typeface="Century Gothic" pitchFamily="34" charset="0"/>
              </a:rPr>
              <a:t>– course website on LMS</a:t>
            </a:r>
          </a:p>
        </p:txBody>
      </p:sp>
      <p:sp>
        <p:nvSpPr>
          <p:cNvPr id="12" name="Text Box 3">
            <a:extLst>
              <a:ext uri="{FF2B5EF4-FFF2-40B4-BE49-F238E27FC236}">
                <a16:creationId xmlns:a16="http://schemas.microsoft.com/office/drawing/2014/main" id="{64FAC060-5AFC-4102-A6D9-FD4EE0D6138C}"/>
              </a:ext>
            </a:extLst>
          </p:cNvPr>
          <p:cNvSpPr txBox="1">
            <a:spLocks noChangeArrowheads="1"/>
          </p:cNvSpPr>
          <p:nvPr/>
        </p:nvSpPr>
        <p:spPr bwMode="auto">
          <a:xfrm>
            <a:off x="76200" y="4874985"/>
            <a:ext cx="8789719" cy="1297215"/>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Assignments</a:t>
            </a:r>
            <a:endParaRPr lang="en-AU" sz="3000" dirty="0">
              <a:latin typeface="Century Gothic" pitchFamily="34" charset="0"/>
            </a:endParaRPr>
          </a:p>
          <a:p>
            <a:pPr algn="just" eaLnBrk="1" hangingPunct="1">
              <a:lnSpc>
                <a:spcPct val="150000"/>
              </a:lnSpc>
              <a:buSzPct val="75000"/>
            </a:pPr>
            <a:r>
              <a:rPr lang="en-AU" sz="3000" dirty="0">
                <a:latin typeface="Century Gothic" pitchFamily="34" charset="0"/>
              </a:rPr>
              <a:t> - lots and lots and lots of them</a:t>
            </a:r>
          </a:p>
        </p:txBody>
      </p:sp>
    </p:spTree>
    <p:extLst>
      <p:ext uri="{BB962C8B-B14F-4D97-AF65-F5344CB8AC3E}">
        <p14:creationId xmlns:p14="http://schemas.microsoft.com/office/powerpoint/2010/main" val="347669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checklist</a:t>
            </a:r>
          </a:p>
        </p:txBody>
      </p:sp>
      <p:sp>
        <p:nvSpPr>
          <p:cNvPr id="8" name="Text Box 6"/>
          <p:cNvSpPr txBox="1">
            <a:spLocks noChangeArrowheads="1"/>
          </p:cNvSpPr>
          <p:nvPr/>
        </p:nvSpPr>
        <p:spPr bwMode="auto">
          <a:xfrm>
            <a:off x="8610600" y="6421438"/>
            <a:ext cx="5334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14</a:t>
            </a:r>
          </a:p>
        </p:txBody>
      </p:sp>
      <p:sp>
        <p:nvSpPr>
          <p:cNvPr id="4" name="Text Box 3"/>
          <p:cNvSpPr txBox="1">
            <a:spLocks noChangeArrowheads="1"/>
          </p:cNvSpPr>
          <p:nvPr/>
        </p:nvSpPr>
        <p:spPr bwMode="auto">
          <a:xfrm>
            <a:off x="125681" y="623292"/>
            <a:ext cx="8789719" cy="6317820"/>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457200" indent="-457200" algn="just" eaLnBrk="1" hangingPunct="1">
              <a:lnSpc>
                <a:spcPct val="200000"/>
              </a:lnSpc>
              <a:buSzPct val="75000"/>
              <a:buBlip>
                <a:blip r:embed="rId4"/>
              </a:buBlip>
            </a:pPr>
            <a:r>
              <a:rPr lang="en-AU" sz="3000" dirty="0">
                <a:latin typeface="Century Gothic" pitchFamily="34" charset="0"/>
              </a:rPr>
              <a:t>Register for the course on LMS</a:t>
            </a:r>
          </a:p>
          <a:p>
            <a:pPr marL="457200" indent="-457200" algn="just" eaLnBrk="1" hangingPunct="1">
              <a:lnSpc>
                <a:spcPct val="200000"/>
              </a:lnSpc>
              <a:buSzPct val="75000"/>
              <a:buBlip>
                <a:blip r:embed="rId4"/>
              </a:buBlip>
            </a:pPr>
            <a:r>
              <a:rPr lang="en-AU" sz="3000" dirty="0">
                <a:latin typeface="Century Gothic" pitchFamily="34" charset="0"/>
              </a:rPr>
              <a:t>Register on MS Teams</a:t>
            </a:r>
          </a:p>
          <a:p>
            <a:pPr marL="1200150" lvl="1" indent="-457200" algn="just" eaLnBrk="1" hangingPunct="1">
              <a:lnSpc>
                <a:spcPct val="200000"/>
              </a:lnSpc>
              <a:buSzPct val="75000"/>
              <a:buBlip>
                <a:blip r:embed="rId4"/>
              </a:buBlip>
            </a:pPr>
            <a:r>
              <a:rPr lang="en-AU" sz="2800" dirty="0">
                <a:latin typeface="Century Gothic" pitchFamily="34" charset="0"/>
              </a:rPr>
              <a:t>Section C: </a:t>
            </a:r>
            <a:r>
              <a:rPr lang="en-AU" sz="2800" dirty="0">
                <a:latin typeface="Century Gothic" pitchFamily="34" charset="0"/>
                <a:hlinkClick r:id="rId5"/>
              </a:rPr>
              <a:t>link</a:t>
            </a:r>
            <a:endParaRPr lang="en-AU" sz="2800" dirty="0">
              <a:latin typeface="Century Gothic" pitchFamily="34" charset="0"/>
            </a:endParaRPr>
          </a:p>
          <a:p>
            <a:pPr marL="1200150" lvl="1" indent="-457200" algn="just" eaLnBrk="1" hangingPunct="1">
              <a:lnSpc>
                <a:spcPct val="200000"/>
              </a:lnSpc>
              <a:buSzPct val="75000"/>
              <a:buBlip>
                <a:blip r:embed="rId4"/>
              </a:buBlip>
            </a:pPr>
            <a:r>
              <a:rPr lang="en-AU" sz="2800" dirty="0">
                <a:latin typeface="Century Gothic" pitchFamily="34" charset="0"/>
              </a:rPr>
              <a:t>Section D: </a:t>
            </a:r>
            <a:r>
              <a:rPr lang="en-AU" sz="2800" dirty="0">
                <a:latin typeface="Century Gothic" pitchFamily="34" charset="0"/>
                <a:hlinkClick r:id="rId6"/>
              </a:rPr>
              <a:t>link</a:t>
            </a:r>
            <a:endParaRPr lang="en-AU" sz="2800" dirty="0">
              <a:latin typeface="Century Gothic" pitchFamily="34" charset="0"/>
            </a:endParaRPr>
          </a:p>
          <a:p>
            <a:pPr marL="457200" indent="-457200" algn="just" eaLnBrk="1" hangingPunct="1">
              <a:lnSpc>
                <a:spcPct val="200000"/>
              </a:lnSpc>
              <a:buSzPct val="75000"/>
              <a:buBlip>
                <a:blip r:embed="rId4"/>
              </a:buBlip>
            </a:pPr>
            <a:r>
              <a:rPr lang="en-AU" sz="3000" dirty="0">
                <a:latin typeface="Century Gothic" pitchFamily="34" charset="0"/>
              </a:rPr>
              <a:t>Go over course outline</a:t>
            </a:r>
          </a:p>
          <a:p>
            <a:pPr marL="457200" indent="-457200" algn="just" eaLnBrk="1" hangingPunct="1">
              <a:lnSpc>
                <a:spcPct val="200000"/>
              </a:lnSpc>
              <a:buSzPct val="75000"/>
              <a:buBlip>
                <a:blip r:embed="rId4"/>
              </a:buBlip>
            </a:pPr>
            <a:r>
              <a:rPr lang="en-AU" sz="3000" dirty="0">
                <a:latin typeface="Century Gothic" pitchFamily="34" charset="0"/>
              </a:rPr>
              <a:t>Familiarise yourself with course website</a:t>
            </a:r>
          </a:p>
          <a:p>
            <a:pPr marL="457200" indent="-457200" algn="just" eaLnBrk="1" hangingPunct="1">
              <a:lnSpc>
                <a:spcPct val="200000"/>
              </a:lnSpc>
              <a:buSzPct val="75000"/>
              <a:buBlip>
                <a:blip r:embed="rId4"/>
              </a:buBlip>
            </a:pPr>
            <a:r>
              <a:rPr lang="en-AU" sz="3000" dirty="0">
                <a:latin typeface="Century Gothic" pitchFamily="34" charset="0"/>
              </a:rPr>
              <a:t>Devise a study strategy</a:t>
            </a:r>
          </a:p>
        </p:txBody>
      </p:sp>
    </p:spTree>
    <p:extLst>
      <p:ext uri="{BB962C8B-B14F-4D97-AF65-F5344CB8AC3E}">
        <p14:creationId xmlns:p14="http://schemas.microsoft.com/office/powerpoint/2010/main" val="322401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Good luck!</a:t>
            </a:r>
          </a:p>
        </p:txBody>
      </p:sp>
      <p:sp>
        <p:nvSpPr>
          <p:cNvPr id="8" name="Text Box 6"/>
          <p:cNvSpPr txBox="1">
            <a:spLocks noChangeArrowheads="1"/>
          </p:cNvSpPr>
          <p:nvPr/>
        </p:nvSpPr>
        <p:spPr bwMode="auto">
          <a:xfrm>
            <a:off x="8610600" y="6421438"/>
            <a:ext cx="533401"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15</a:t>
            </a:r>
          </a:p>
        </p:txBody>
      </p:sp>
      <p:pic>
        <p:nvPicPr>
          <p:cNvPr id="3" name="Picture 2">
            <a:extLst>
              <a:ext uri="{FF2B5EF4-FFF2-40B4-BE49-F238E27FC236}">
                <a16:creationId xmlns:a16="http://schemas.microsoft.com/office/drawing/2014/main" id="{73F547E0-1E95-448B-B1CE-917BACD034BF}"/>
              </a:ext>
            </a:extLst>
          </p:cNvPr>
          <p:cNvPicPr>
            <a:picLocks noChangeAspect="1"/>
          </p:cNvPicPr>
          <p:nvPr/>
        </p:nvPicPr>
        <p:blipFill rotWithShape="1">
          <a:blip r:embed="rId4"/>
          <a:srcRect b="52239"/>
          <a:stretch/>
        </p:blipFill>
        <p:spPr>
          <a:xfrm>
            <a:off x="457199" y="914400"/>
            <a:ext cx="8501063" cy="3886200"/>
          </a:xfrm>
          <a:prstGeom prst="rect">
            <a:avLst/>
          </a:prstGeom>
        </p:spPr>
      </p:pic>
      <p:pic>
        <p:nvPicPr>
          <p:cNvPr id="7" name="Picture 6">
            <a:extLst>
              <a:ext uri="{FF2B5EF4-FFF2-40B4-BE49-F238E27FC236}">
                <a16:creationId xmlns:a16="http://schemas.microsoft.com/office/drawing/2014/main" id="{F5E53BA8-D89C-4359-AB15-CB194C5587DD}"/>
              </a:ext>
            </a:extLst>
          </p:cNvPr>
          <p:cNvPicPr>
            <a:picLocks noChangeAspect="1"/>
          </p:cNvPicPr>
          <p:nvPr/>
        </p:nvPicPr>
        <p:blipFill rotWithShape="1">
          <a:blip r:embed="rId4"/>
          <a:srcRect t="48955"/>
          <a:stretch/>
        </p:blipFill>
        <p:spPr>
          <a:xfrm>
            <a:off x="683406" y="2057400"/>
            <a:ext cx="8460594" cy="4133605"/>
          </a:xfrm>
          <a:prstGeom prst="rect">
            <a:avLst/>
          </a:prstGeom>
        </p:spPr>
      </p:pic>
    </p:spTree>
    <p:extLst>
      <p:ext uri="{BB962C8B-B14F-4D97-AF65-F5344CB8AC3E}">
        <p14:creationId xmlns:p14="http://schemas.microsoft.com/office/powerpoint/2010/main" val="159533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Introduction</a:t>
            </a:r>
          </a:p>
        </p:txBody>
      </p:sp>
      <p:sp>
        <p:nvSpPr>
          <p:cNvPr id="7" name="Text Box 3"/>
          <p:cNvSpPr txBox="1">
            <a:spLocks noChangeArrowheads="1"/>
          </p:cNvSpPr>
          <p:nvPr/>
        </p:nvSpPr>
        <p:spPr bwMode="auto">
          <a:xfrm>
            <a:off x="76200" y="893088"/>
            <a:ext cx="8789719" cy="5279202"/>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dirty="0">
                <a:latin typeface="Century Gothic" pitchFamily="34" charset="0"/>
              </a:rPr>
              <a:t> </a:t>
            </a:r>
            <a:r>
              <a:rPr lang="en-AU" sz="3000" dirty="0" err="1">
                <a:latin typeface="Century Gothic" pitchFamily="34" charset="0"/>
              </a:rPr>
              <a:t>Taha</a:t>
            </a:r>
            <a:r>
              <a:rPr lang="en-AU" sz="3000" dirty="0">
                <a:latin typeface="Century Gothic" pitchFamily="34" charset="0"/>
              </a:rPr>
              <a:t> Ali</a:t>
            </a:r>
          </a:p>
          <a:p>
            <a:pPr algn="just" eaLnBrk="1" hangingPunct="1">
              <a:lnSpc>
                <a:spcPct val="150000"/>
              </a:lnSpc>
              <a:buSzPct val="75000"/>
            </a:pPr>
            <a:r>
              <a:rPr lang="en-AU" sz="2000" dirty="0">
                <a:latin typeface="Century Gothic" pitchFamily="34" charset="0"/>
              </a:rPr>
              <a:t>[</a:t>
            </a:r>
            <a:r>
              <a:rPr lang="en-AU" sz="2000" dirty="0">
                <a:latin typeface="Century Gothic" pitchFamily="34" charset="0"/>
                <a:hlinkClick r:id="rId4"/>
              </a:rPr>
              <a:t>taha.ali@seecs.edu.pk</a:t>
            </a:r>
            <a:r>
              <a:rPr lang="en-AU" sz="2000" dirty="0">
                <a:latin typeface="Century Gothic" pitchFamily="34" charset="0"/>
              </a:rPr>
              <a:t>] [</a:t>
            </a:r>
            <a:r>
              <a:rPr lang="en-AU" sz="2000" b="1" dirty="0">
                <a:latin typeface="Century Gothic" pitchFamily="34" charset="0"/>
                <a:hlinkClick r:id="rId5"/>
              </a:rPr>
              <a:t>web page</a:t>
            </a:r>
            <a:r>
              <a:rPr lang="en-AU" sz="2000" dirty="0">
                <a:latin typeface="Century Gothic" pitchFamily="34" charset="0"/>
              </a:rPr>
              <a:t>]</a:t>
            </a:r>
          </a:p>
          <a:p>
            <a:pPr algn="just" eaLnBrk="1" hangingPunct="1">
              <a:lnSpc>
                <a:spcPct val="150000"/>
              </a:lnSpc>
              <a:buSzPct val="75000"/>
            </a:pPr>
            <a:endParaRPr lang="en-AU" sz="2600" dirty="0">
              <a:latin typeface="Century Gothic" pitchFamily="34" charset="0"/>
            </a:endParaRPr>
          </a:p>
          <a:p>
            <a:pPr algn="just" eaLnBrk="1" hangingPunct="1">
              <a:lnSpc>
                <a:spcPct val="150000"/>
              </a:lnSpc>
              <a:buSzPct val="75000"/>
            </a:pPr>
            <a:r>
              <a:rPr lang="en-AU" sz="2600" dirty="0">
                <a:latin typeface="Century Gothic" pitchFamily="34" charset="0"/>
              </a:rPr>
              <a:t>Assistant Professor,</a:t>
            </a:r>
          </a:p>
          <a:p>
            <a:pPr algn="just" eaLnBrk="1" hangingPunct="1">
              <a:lnSpc>
                <a:spcPct val="150000"/>
              </a:lnSpc>
              <a:buSzPct val="75000"/>
            </a:pPr>
            <a:r>
              <a:rPr lang="en-AU" sz="2600" dirty="0">
                <a:latin typeface="Century Gothic" pitchFamily="34" charset="0"/>
              </a:rPr>
              <a:t>Electrical Engineering,</a:t>
            </a:r>
          </a:p>
          <a:p>
            <a:pPr algn="just" eaLnBrk="1" hangingPunct="1">
              <a:lnSpc>
                <a:spcPct val="150000"/>
              </a:lnSpc>
              <a:buSzPct val="75000"/>
            </a:pPr>
            <a:r>
              <a:rPr lang="en-AU" sz="2600" dirty="0">
                <a:latin typeface="Century Gothic" pitchFamily="34" charset="0"/>
              </a:rPr>
              <a:t>Room 215, Academic Block</a:t>
            </a:r>
          </a:p>
          <a:p>
            <a:pPr algn="just" eaLnBrk="1" hangingPunct="1">
              <a:lnSpc>
                <a:spcPct val="150000"/>
              </a:lnSpc>
              <a:buSzPct val="75000"/>
            </a:pPr>
            <a:r>
              <a:rPr lang="en-AU" sz="2600" dirty="0">
                <a:latin typeface="Century Gothic" pitchFamily="34" charset="0"/>
              </a:rPr>
              <a:t>SEECS, NUST</a:t>
            </a:r>
          </a:p>
          <a:p>
            <a:pPr algn="just" eaLnBrk="1" hangingPunct="1">
              <a:lnSpc>
                <a:spcPct val="150000"/>
              </a:lnSpc>
              <a:buSzPct val="75000"/>
            </a:pPr>
            <a:endParaRPr lang="en-AU" sz="2600" dirty="0">
              <a:latin typeface="Century Gothic" pitchFamily="34" charset="0"/>
            </a:endParaRPr>
          </a:p>
          <a:p>
            <a:pPr marL="457200" indent="-457200" algn="just" eaLnBrk="1" hangingPunct="1">
              <a:lnSpc>
                <a:spcPct val="150000"/>
              </a:lnSpc>
              <a:buSzPct val="75000"/>
              <a:buBlip>
                <a:blip r:embed="rId6"/>
              </a:buBlip>
            </a:pPr>
            <a:r>
              <a:rPr lang="en-AU" sz="2600" dirty="0">
                <a:latin typeface="Century Gothic" pitchFamily="34" charset="0"/>
              </a:rPr>
              <a:t>Consultations: Wed. 2-3 pm or via appointment</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1</a:t>
            </a:r>
          </a:p>
        </p:txBody>
      </p:sp>
    </p:spTree>
    <p:extLst>
      <p:ext uri="{BB962C8B-B14F-4D97-AF65-F5344CB8AC3E}">
        <p14:creationId xmlns:p14="http://schemas.microsoft.com/office/powerpoint/2010/main" val="166099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Why learn programming</a:t>
            </a: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2667" r="7667" b="35600"/>
          <a:stretch/>
        </p:blipFill>
        <p:spPr bwMode="auto">
          <a:xfrm>
            <a:off x="4714" y="838200"/>
            <a:ext cx="9139286"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 name="Picture 1"/>
          <p:cNvPicPr>
            <a:picLocks noChangeAspect="1" noChangeArrowheads="1"/>
          </p:cNvPicPr>
          <p:nvPr/>
        </p:nvPicPr>
        <p:blipFill rotWithShape="1">
          <a:blip r:embed="rId5">
            <a:extLst>
              <a:ext uri="{28A0092B-C50C-407E-A947-70E740481C1C}">
                <a14:useLocalDpi xmlns:a14="http://schemas.microsoft.com/office/drawing/2010/main" val="0"/>
              </a:ext>
            </a:extLst>
          </a:blip>
          <a:srcRect l="5000" t="16266" r="26500" b="12267"/>
          <a:stretch/>
        </p:blipFill>
        <p:spPr bwMode="auto">
          <a:xfrm>
            <a:off x="-1" y="819291"/>
            <a:ext cx="9143999" cy="596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Image result for steve jobs learn how to program"/>
          <p:cNvPicPr>
            <a:picLocks noChangeAspect="1" noChangeArrowheads="1"/>
          </p:cNvPicPr>
          <p:nvPr/>
        </p:nvPicPr>
        <p:blipFill rotWithShape="1">
          <a:blip r:embed="rId6">
            <a:extLst>
              <a:ext uri="{28A0092B-C50C-407E-A947-70E740481C1C}">
                <a14:useLocalDpi xmlns:a14="http://schemas.microsoft.com/office/drawing/2010/main" val="0"/>
              </a:ext>
            </a:extLst>
          </a:blip>
          <a:srcRect t="4788" b="15294"/>
          <a:stretch/>
        </p:blipFill>
        <p:spPr bwMode="auto">
          <a:xfrm>
            <a:off x="-10526" y="804051"/>
            <a:ext cx="9154526" cy="548357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2</a:t>
            </a:r>
          </a:p>
        </p:txBody>
      </p:sp>
    </p:spTree>
    <p:extLst>
      <p:ext uri="{BB962C8B-B14F-4D97-AF65-F5344CB8AC3E}">
        <p14:creationId xmlns:p14="http://schemas.microsoft.com/office/powerpoint/2010/main" val="354362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500"/>
                                        <p:tgtEl>
                                          <p:spTgt spid="307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3"/>
                                        </p:tgtEl>
                                        <p:attrNameLst>
                                          <p:attrName>style.visibility</p:attrName>
                                        </p:attrNameLst>
                                      </p:cBhvr>
                                      <p:to>
                                        <p:strVal val="visible"/>
                                      </p:to>
                                    </p:set>
                                    <p:animEffect transition="in" filter="fade">
                                      <p:cBhvr>
                                        <p:cTn id="19" dur="500"/>
                                        <p:tgtEl>
                                          <p:spTgt spid="307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3073"/>
                                        </p:tgtEl>
                                      </p:cBhvr>
                                    </p:animEffect>
                                    <p:set>
                                      <p:cBhvr>
                                        <p:cTn id="24" dur="1" fill="hold">
                                          <p:stCondLst>
                                            <p:cond delay="499"/>
                                          </p:stCondLst>
                                        </p:cTn>
                                        <p:tgtEl>
                                          <p:spTgt spid="3073"/>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motivation</a:t>
            </a:r>
          </a:p>
        </p:txBody>
      </p:sp>
      <p:sp>
        <p:nvSpPr>
          <p:cNvPr id="7" name="Text Box 3"/>
          <p:cNvSpPr txBox="1">
            <a:spLocks noChangeArrowheads="1"/>
          </p:cNvSpPr>
          <p:nvPr/>
        </p:nvSpPr>
        <p:spPr bwMode="auto">
          <a:xfrm>
            <a:off x="152400" y="780157"/>
            <a:ext cx="8789719" cy="692497"/>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3000" b="1" dirty="0">
                <a:latin typeface="Century Gothic" pitchFamily="34" charset="0"/>
              </a:rPr>
              <a:t> Why study computer programming?</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3</a:t>
            </a:r>
          </a:p>
        </p:txBody>
      </p:sp>
      <p:sp>
        <p:nvSpPr>
          <p:cNvPr id="9" name="Text Box 3"/>
          <p:cNvSpPr txBox="1">
            <a:spLocks noChangeArrowheads="1"/>
          </p:cNvSpPr>
          <p:nvPr/>
        </p:nvSpPr>
        <p:spPr bwMode="auto">
          <a:xfrm>
            <a:off x="151123" y="1524000"/>
            <a:ext cx="8789719" cy="1200329"/>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2600" dirty="0">
                <a:latin typeface="Century Gothic" pitchFamily="34" charset="0"/>
              </a:rPr>
              <a:t>1) Used for computation, simulation and modelling, data processing, optimization, etc.</a:t>
            </a:r>
          </a:p>
        </p:txBody>
      </p:sp>
      <p:sp>
        <p:nvSpPr>
          <p:cNvPr id="10" name="Text Box 3"/>
          <p:cNvSpPr txBox="1">
            <a:spLocks noChangeArrowheads="1"/>
          </p:cNvSpPr>
          <p:nvPr/>
        </p:nvSpPr>
        <p:spPr bwMode="auto">
          <a:xfrm>
            <a:off x="151122" y="2828836"/>
            <a:ext cx="8789719" cy="52405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2600" dirty="0">
                <a:latin typeface="Century Gothic" pitchFamily="34" charset="0"/>
              </a:rPr>
              <a:t>2) Vital skill for any engineering grad nowadays</a:t>
            </a:r>
          </a:p>
        </p:txBody>
      </p:sp>
      <p:sp>
        <p:nvSpPr>
          <p:cNvPr id="11" name="Text Box 3"/>
          <p:cNvSpPr txBox="1">
            <a:spLocks noChangeArrowheads="1"/>
          </p:cNvSpPr>
          <p:nvPr/>
        </p:nvSpPr>
        <p:spPr bwMode="auto">
          <a:xfrm>
            <a:off x="152400" y="4429036"/>
            <a:ext cx="8789719" cy="6001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2600" dirty="0">
                <a:latin typeface="Century Gothic" pitchFamily="34" charset="0"/>
              </a:rPr>
              <a:t>4) Absolutely vital for research career</a:t>
            </a:r>
          </a:p>
        </p:txBody>
      </p:sp>
      <p:sp>
        <p:nvSpPr>
          <p:cNvPr id="12" name="Text Box 3"/>
          <p:cNvSpPr txBox="1">
            <a:spLocks noChangeArrowheads="1"/>
          </p:cNvSpPr>
          <p:nvPr/>
        </p:nvSpPr>
        <p:spPr bwMode="auto">
          <a:xfrm>
            <a:off x="201881" y="5800636"/>
            <a:ext cx="8789719" cy="6001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2600" dirty="0">
                <a:latin typeface="Century Gothic" pitchFamily="34" charset="0"/>
              </a:rPr>
              <a:t>6) Good fun!</a:t>
            </a:r>
          </a:p>
        </p:txBody>
      </p:sp>
      <p:sp>
        <p:nvSpPr>
          <p:cNvPr id="14" name="Text Box 3"/>
          <p:cNvSpPr txBox="1">
            <a:spLocks noChangeArrowheads="1"/>
          </p:cNvSpPr>
          <p:nvPr/>
        </p:nvSpPr>
        <p:spPr bwMode="auto">
          <a:xfrm>
            <a:off x="152400" y="3667036"/>
            <a:ext cx="8789719" cy="60016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2600" dirty="0">
                <a:latin typeface="Century Gothic" pitchFamily="34" charset="0"/>
              </a:rPr>
              <a:t>3) Opens up high-tech specialized jobs</a:t>
            </a:r>
          </a:p>
        </p:txBody>
      </p:sp>
      <p:sp>
        <p:nvSpPr>
          <p:cNvPr id="15" name="Text Box 3"/>
          <p:cNvSpPr txBox="1">
            <a:spLocks noChangeArrowheads="1"/>
          </p:cNvSpPr>
          <p:nvPr/>
        </p:nvSpPr>
        <p:spPr bwMode="auto">
          <a:xfrm>
            <a:off x="201881" y="5105400"/>
            <a:ext cx="8789719" cy="52405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AU" sz="2600" dirty="0">
                <a:latin typeface="Century Gothic" pitchFamily="34" charset="0"/>
              </a:rPr>
              <a:t>5) Computers are changing </a:t>
            </a:r>
            <a:r>
              <a:rPr lang="en-AU" sz="2600" b="1" i="1" dirty="0">
                <a:latin typeface="Century Gothic" pitchFamily="34" charset="0"/>
              </a:rPr>
              <a:t>everything</a:t>
            </a:r>
          </a:p>
        </p:txBody>
      </p:sp>
    </p:spTree>
    <p:extLst>
      <p:ext uri="{BB962C8B-B14F-4D97-AF65-F5344CB8AC3E}">
        <p14:creationId xmlns:p14="http://schemas.microsoft.com/office/powerpoint/2010/main" val="70147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10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p:bldP spid="11" grpId="0"/>
      <p:bldP spid="12"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Example: big data</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4</a:t>
            </a:r>
          </a:p>
        </p:txBody>
      </p:sp>
      <p:pic>
        <p:nvPicPr>
          <p:cNvPr id="18" name="Picture 6" descr="Image result for stephen hawking programm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118" y="838200"/>
            <a:ext cx="7498080" cy="56235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big data funn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1" y="1299872"/>
            <a:ext cx="8244839" cy="4643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93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big data</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5</a:t>
            </a:r>
          </a:p>
        </p:txBody>
      </p:sp>
      <p:pic>
        <p:nvPicPr>
          <p:cNvPr id="4098" name="Picture 2" descr="http://blogs-images.forbes.com/thumbnails/blog_1016/pt_1016_12626_o.jpg?t=13294128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 y="777627"/>
            <a:ext cx="1878927" cy="249897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3"/>
          <p:cNvSpPr txBox="1">
            <a:spLocks noChangeArrowheads="1"/>
          </p:cNvSpPr>
          <p:nvPr/>
        </p:nvSpPr>
        <p:spPr bwMode="auto">
          <a:xfrm>
            <a:off x="2133599" y="762000"/>
            <a:ext cx="6827837" cy="258532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US" sz="2800" b="1" dirty="0">
                <a:latin typeface="Calibri" pitchFamily="34" charset="0"/>
                <a:cs typeface="Calibri" pitchFamily="34" charset="0"/>
              </a:rPr>
              <a:t>“My daughter got this in the mail! ... She’s still in high school, and you’re sending her coupons for baby clothes and cribs? Are you trying to encourage her to get pregnant?”</a:t>
            </a:r>
            <a:endParaRPr lang="en-AU" sz="2600" b="1" dirty="0">
              <a:latin typeface="Calibri" pitchFamily="34" charset="0"/>
              <a:cs typeface="Calibri" pitchFamily="34" charset="0"/>
            </a:endParaRPr>
          </a:p>
        </p:txBody>
      </p:sp>
      <p:sp>
        <p:nvSpPr>
          <p:cNvPr id="10" name="Text Box 3"/>
          <p:cNvSpPr txBox="1">
            <a:spLocks noChangeArrowheads="1"/>
          </p:cNvSpPr>
          <p:nvPr/>
        </p:nvSpPr>
        <p:spPr bwMode="auto">
          <a:xfrm>
            <a:off x="30480" y="3815477"/>
            <a:ext cx="8930957" cy="2585323"/>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US" sz="2800" b="1" dirty="0">
                <a:latin typeface="Calibri" pitchFamily="34" charset="0"/>
                <a:cs typeface="Calibri" pitchFamily="34" charset="0"/>
              </a:rPr>
              <a:t>… it was addressed to the man’s daughter and contained advertisements for maternity clothing, nursery furniture and pictures of smiling infants. The manager apologized and then called a few days later to apologize again.</a:t>
            </a:r>
            <a:endParaRPr lang="en-AU" sz="2600" b="1" dirty="0">
              <a:latin typeface="Calibri" pitchFamily="34" charset="0"/>
              <a:cs typeface="Calibri" pitchFamily="34" charset="0"/>
            </a:endParaRPr>
          </a:p>
        </p:txBody>
      </p:sp>
      <p:sp>
        <p:nvSpPr>
          <p:cNvPr id="11" name="Text Box 3"/>
          <p:cNvSpPr txBox="1">
            <a:spLocks noChangeArrowheads="1"/>
          </p:cNvSpPr>
          <p:nvPr/>
        </p:nvSpPr>
        <p:spPr bwMode="auto">
          <a:xfrm>
            <a:off x="2133600" y="795605"/>
            <a:ext cx="6827837" cy="3877985"/>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150000"/>
              </a:lnSpc>
              <a:buSzPct val="75000"/>
            </a:pPr>
            <a:r>
              <a:rPr lang="en-US" sz="2800" b="1" dirty="0">
                <a:latin typeface="Calibri" pitchFamily="34" charset="0"/>
                <a:cs typeface="Calibri" pitchFamily="34" charset="0"/>
              </a:rPr>
              <a:t>On the phone, though, the father was somewhat abashed. “I had a talk with my daughter,” he said. “It turns out there’s been some activities in my house I haven’t been completely aware of. She’s due in August. I owe you an apology.”</a:t>
            </a:r>
            <a:endParaRPr lang="en-AU" sz="2600" b="1" dirty="0">
              <a:latin typeface="Calibri" pitchFamily="34" charset="0"/>
              <a:cs typeface="Calibri" pitchFamily="34" charset="0"/>
            </a:endParaRPr>
          </a:p>
        </p:txBody>
      </p:sp>
      <p:pic>
        <p:nvPicPr>
          <p:cNvPr id="4100" name="Picture 4" descr="http://image.slidesharecdn.com/bigdatablunders-130814152552-phpapp01/95/data-blunders-or-big-wins-3-638.jpg?cb=13764952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19" y="762000"/>
            <a:ext cx="8930957" cy="5869718"/>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3"/>
          <p:cNvSpPr txBox="1">
            <a:spLocks noChangeArrowheads="1"/>
          </p:cNvSpPr>
          <p:nvPr/>
        </p:nvSpPr>
        <p:spPr bwMode="auto">
          <a:xfrm>
            <a:off x="0" y="6454876"/>
            <a:ext cx="8789719" cy="403124"/>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r" eaLnBrk="1" hangingPunct="1">
              <a:lnSpc>
                <a:spcPct val="150000"/>
              </a:lnSpc>
              <a:buSzPct val="75000"/>
            </a:pPr>
            <a:r>
              <a:rPr lang="en-AU" sz="2000" dirty="0">
                <a:latin typeface="Century Gothic" pitchFamily="34" charset="0"/>
                <a:hlinkClick r:id="rId6"/>
              </a:rPr>
              <a:t>How Companies Learn Your Secrets</a:t>
            </a:r>
            <a:endParaRPr lang="en-AU" sz="2000" dirty="0">
              <a:latin typeface="Century Gothic" pitchFamily="34" charset="0"/>
            </a:endParaRPr>
          </a:p>
        </p:txBody>
      </p:sp>
    </p:spTree>
    <p:extLst>
      <p:ext uri="{BB962C8B-B14F-4D97-AF65-F5344CB8AC3E}">
        <p14:creationId xmlns:p14="http://schemas.microsoft.com/office/powerpoint/2010/main" val="265440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fad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ntr"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100"/>
                                        </p:tgtEl>
                                        <p:attrNameLst>
                                          <p:attrName>style.visibility</p:attrName>
                                        </p:attrNameLst>
                                      </p:cBhvr>
                                      <p:to>
                                        <p:strVal val="visible"/>
                                      </p:to>
                                    </p:set>
                                    <p:animEffect transition="in" filter="fade">
                                      <p:cBhvr>
                                        <p:cTn id="40" dur="500"/>
                                        <p:tgtEl>
                                          <p:spTgt spid="410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9" grpId="1"/>
      <p:bldP spid="10" grpId="0"/>
      <p:bldP spid="10" grpId="1"/>
      <p:bldP spid="11" grpId="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Programming is not easy</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6</a:t>
            </a:r>
          </a:p>
        </p:txBody>
      </p:sp>
      <p:pic>
        <p:nvPicPr>
          <p:cNvPr id="1030"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b="64223"/>
          <a:stretch/>
        </p:blipFill>
        <p:spPr bwMode="auto">
          <a:xfrm>
            <a:off x="202895" y="818863"/>
            <a:ext cx="4369105" cy="212245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s-media-cache-ak0.pinimg.com/564x/03/77/4d/03774dd12f42b2342b3afb8d029f8cf1.jpg"/>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4849389" y="914400"/>
            <a:ext cx="3837411" cy="29260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s-media-cache-ak0.pinimg.com/564x/03/77/4d/03774dd12f42b2342b3afb8d029f8cf1.jpg"/>
          <p:cNvPicPr>
            <a:picLocks noChangeAspect="1" noChangeArrowheads="1"/>
          </p:cNvPicPr>
          <p:nvPr/>
        </p:nvPicPr>
        <p:blipFill rotWithShape="1">
          <a:blip r:embed="rId5">
            <a:extLst>
              <a:ext uri="{28A0092B-C50C-407E-A947-70E740481C1C}">
                <a14:useLocalDpi xmlns:a14="http://schemas.microsoft.com/office/drawing/2010/main" val="0"/>
              </a:ext>
            </a:extLst>
          </a:blip>
          <a:srcRect t="50000"/>
          <a:stretch/>
        </p:blipFill>
        <p:spPr bwMode="auto">
          <a:xfrm>
            <a:off x="4846320" y="3840480"/>
            <a:ext cx="3837411" cy="29260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67563"/>
          <a:stretch/>
        </p:blipFill>
        <p:spPr bwMode="auto">
          <a:xfrm>
            <a:off x="197273" y="4922520"/>
            <a:ext cx="4369105" cy="19243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t="35777" b="32112"/>
          <a:stretch/>
        </p:blipFill>
        <p:spPr bwMode="auto">
          <a:xfrm>
            <a:off x="202895" y="2987040"/>
            <a:ext cx="436910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030"/>
                                        </p:tgtEl>
                                        <p:attrNameLst>
                                          <p:attrName>style.visibility</p:attrName>
                                        </p:attrNameLst>
                                      </p:cBhvr>
                                      <p:to>
                                        <p:strVal val="visible"/>
                                      </p:to>
                                    </p:set>
                                    <p:animEffect transition="in" filter="fade">
                                      <p:cBhvr>
                                        <p:cTn id="14" dur="500"/>
                                        <p:tgtEl>
                                          <p:spTgt spid="103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500"/>
                                        <p:tgtEl>
                                          <p:spTgt spid="205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Programming is not easy</a:t>
            </a:r>
          </a:p>
        </p:txBody>
      </p:sp>
      <p:sp>
        <p:nvSpPr>
          <p:cNvPr id="8" name="Text Box 6"/>
          <p:cNvSpPr txBox="1">
            <a:spLocks noChangeArrowheads="1"/>
          </p:cNvSpPr>
          <p:nvPr/>
        </p:nvSpPr>
        <p:spPr bwMode="auto">
          <a:xfrm>
            <a:off x="8534401" y="6421438"/>
            <a:ext cx="609600" cy="430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6.5</a:t>
            </a:r>
          </a:p>
        </p:txBody>
      </p:sp>
      <p:pic>
        <p:nvPicPr>
          <p:cNvPr id="2" name="Picture 1"/>
          <p:cNvPicPr>
            <a:picLocks noChangeAspect="1"/>
          </p:cNvPicPr>
          <p:nvPr/>
        </p:nvPicPr>
        <p:blipFill>
          <a:blip r:embed="rId4"/>
          <a:stretch>
            <a:fillRect/>
          </a:stretch>
        </p:blipFill>
        <p:spPr>
          <a:xfrm>
            <a:off x="76200" y="800100"/>
            <a:ext cx="7162800" cy="5969000"/>
          </a:xfrm>
          <a:prstGeom prst="rect">
            <a:avLst/>
          </a:prstGeom>
        </p:spPr>
      </p:pic>
      <p:pic>
        <p:nvPicPr>
          <p:cNvPr id="3" name="Picture 2"/>
          <p:cNvPicPr>
            <a:picLocks noChangeAspect="1"/>
          </p:cNvPicPr>
          <p:nvPr/>
        </p:nvPicPr>
        <p:blipFill>
          <a:blip r:embed="rId5"/>
          <a:stretch>
            <a:fillRect/>
          </a:stretch>
        </p:blipFill>
        <p:spPr>
          <a:xfrm>
            <a:off x="3048000" y="1676400"/>
            <a:ext cx="5825744" cy="3581400"/>
          </a:xfrm>
          <a:prstGeom prst="rect">
            <a:avLst/>
          </a:prstGeom>
        </p:spPr>
      </p:pic>
      <p:pic>
        <p:nvPicPr>
          <p:cNvPr id="1026" name="Picture 2" descr="https://i2.wp.com/cleus.co/wp-content/uploads/2019/03/Screenshot-2019-03-14-at-5.34.01-PM.png?w=578&amp;ssl=1"/>
          <p:cNvPicPr>
            <a:picLocks noChangeAspect="1" noChangeArrowheads="1"/>
          </p:cNvPicPr>
          <p:nvPr/>
        </p:nvPicPr>
        <p:blipFill rotWithShape="1">
          <a:blip r:embed="rId6">
            <a:extLst>
              <a:ext uri="{28A0092B-C50C-407E-A947-70E740481C1C}">
                <a14:useLocalDpi xmlns:a14="http://schemas.microsoft.com/office/drawing/2010/main" val="0"/>
              </a:ext>
            </a:extLst>
          </a:blip>
          <a:srcRect b="68557"/>
          <a:stretch/>
        </p:blipFill>
        <p:spPr bwMode="auto">
          <a:xfrm>
            <a:off x="91440" y="914400"/>
            <a:ext cx="8991298" cy="2895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i2.wp.com/cleus.co/wp-content/uploads/2019/03/Screenshot-2019-03-14-at-5.34.01-PM.png?w=578&amp;ssl=1"/>
          <p:cNvPicPr>
            <a:picLocks noChangeAspect="1" noChangeArrowheads="1"/>
          </p:cNvPicPr>
          <p:nvPr/>
        </p:nvPicPr>
        <p:blipFill rotWithShape="1">
          <a:blip r:embed="rId6">
            <a:extLst>
              <a:ext uri="{28A0092B-C50C-407E-A947-70E740481C1C}">
                <a14:useLocalDpi xmlns:a14="http://schemas.microsoft.com/office/drawing/2010/main" val="0"/>
              </a:ext>
            </a:extLst>
          </a:blip>
          <a:srcRect t="32082"/>
          <a:stretch/>
        </p:blipFill>
        <p:spPr bwMode="auto">
          <a:xfrm>
            <a:off x="91440" y="820389"/>
            <a:ext cx="8991297" cy="597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58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0"/>
          <p:cNvSpPr>
            <a:spLocks noChangeArrowheads="1"/>
          </p:cNvSpPr>
          <p:nvPr/>
        </p:nvSpPr>
        <p:spPr bwMode="auto">
          <a:xfrm>
            <a:off x="-11876" y="-11875"/>
            <a:ext cx="9155875" cy="719138"/>
          </a:xfrm>
          <a:prstGeom prst="rect">
            <a:avLst/>
          </a:prstGeom>
          <a:blipFill dpi="0" rotWithShape="1">
            <a:blip r:embed="rId3">
              <a:alphaModFix amt="78000"/>
            </a:blip>
            <a:srcRect/>
            <a:tile tx="0" ty="0" sx="100000" sy="100000" flip="none" algn="tl"/>
          </a:blipFill>
          <a:ln w="38100">
            <a:solidFill>
              <a:schemeClr val="tx1"/>
            </a:solidFill>
            <a:miter lim="800000"/>
            <a:headEnd/>
            <a:tailEnd/>
          </a:ln>
        </p:spPr>
        <p:txBody>
          <a:bodyPr wrap="none" lIns="90320" tIns="45160" rIns="90320" bIns="45160" anchor="ctr"/>
          <a:lstStyle/>
          <a:p>
            <a:pPr defTabSz="2941638"/>
            <a:r>
              <a:rPr lang="en-US" sz="4000" b="1" cap="all" dirty="0">
                <a:latin typeface="Arial Rounded MT Bold" pitchFamily="34" charset="0"/>
              </a:rPr>
              <a:t>Why learn C</a:t>
            </a:r>
          </a:p>
        </p:txBody>
      </p:sp>
      <p:sp>
        <p:nvSpPr>
          <p:cNvPr id="8" name="Text Box 6"/>
          <p:cNvSpPr txBox="1">
            <a:spLocks noChangeArrowheads="1"/>
          </p:cNvSpPr>
          <p:nvPr/>
        </p:nvSpPr>
        <p:spPr bwMode="auto">
          <a:xfrm>
            <a:off x="8778875" y="6421438"/>
            <a:ext cx="365125" cy="4365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2200" dirty="0">
                <a:latin typeface="Arial Rounded MT Bold" pitchFamily="34" charset="0"/>
              </a:rPr>
              <a:t>7</a:t>
            </a:r>
          </a:p>
        </p:txBody>
      </p:sp>
      <p:sp>
        <p:nvSpPr>
          <p:cNvPr id="18" name="Text Box 3"/>
          <p:cNvSpPr txBox="1">
            <a:spLocks noChangeArrowheads="1"/>
          </p:cNvSpPr>
          <p:nvPr/>
        </p:nvSpPr>
        <p:spPr bwMode="auto">
          <a:xfrm>
            <a:off x="77613" y="533400"/>
            <a:ext cx="3351387" cy="4616648"/>
          </a:xfrm>
          <a:prstGeom prst="rect">
            <a:avLst/>
          </a:prstGeom>
          <a:noFill/>
          <a:ln>
            <a:noFill/>
          </a:ln>
        </p:spPr>
        <p:txBody>
          <a:bodyPr wrap="square" lIns="0" tIns="0" rIns="0" bIns="0">
            <a:spAutoFit/>
          </a:bodyPr>
          <a:lstStyle>
            <a:lvl1pPr algn="l" eaLnBrk="0" hangingPunct="0">
              <a:defRPr>
                <a:solidFill>
                  <a:schemeClr val="tx1"/>
                </a:solidFill>
                <a:latin typeface="Arial" charset="0"/>
                <a:cs typeface="Arial" charset="0"/>
              </a:defRPr>
            </a:lvl1pPr>
            <a:lvl2pPr marL="742950" indent="-285750" algn="l" eaLnBrk="0" hangingPunct="0">
              <a:defRPr>
                <a:solidFill>
                  <a:schemeClr val="tx1"/>
                </a:solidFill>
                <a:latin typeface="Arial" charset="0"/>
                <a:cs typeface="Arial" charset="0"/>
              </a:defRPr>
            </a:lvl2pPr>
            <a:lvl3pPr marL="1143000" indent="-228600" algn="l" eaLnBrk="0" hangingPunct="0">
              <a:defRPr>
                <a:solidFill>
                  <a:schemeClr val="tx1"/>
                </a:solidFill>
                <a:latin typeface="Arial" charset="0"/>
                <a:cs typeface="Arial" charset="0"/>
              </a:defRPr>
            </a:lvl3pPr>
            <a:lvl4pPr marL="1600200" indent="-228600" algn="l" eaLnBrk="0" hangingPunct="0">
              <a:defRPr>
                <a:solidFill>
                  <a:schemeClr val="tx1"/>
                </a:solidFill>
                <a:latin typeface="Arial" charset="0"/>
                <a:cs typeface="Arial" charset="0"/>
              </a:defRPr>
            </a:lvl4pPr>
            <a:lvl5pPr marL="2057400" indent="-228600" algn="l"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eaLnBrk="1" hangingPunct="1">
              <a:lnSpc>
                <a:spcPct val="200000"/>
              </a:lnSpc>
              <a:buSzPct val="75000"/>
            </a:pPr>
            <a:r>
              <a:rPr lang="en-AU" sz="3000" b="1" dirty="0">
                <a:latin typeface="Century Gothic" pitchFamily="34" charset="0"/>
              </a:rPr>
              <a:t>Negatives</a:t>
            </a:r>
          </a:p>
          <a:p>
            <a:pPr marL="457200" indent="-457200" algn="just" eaLnBrk="1" hangingPunct="1">
              <a:lnSpc>
                <a:spcPct val="200000"/>
              </a:lnSpc>
              <a:buSzPct val="75000"/>
              <a:buBlip>
                <a:blip r:embed="rId4"/>
              </a:buBlip>
            </a:pPr>
            <a:r>
              <a:rPr lang="en-AU" sz="3000" dirty="0">
                <a:latin typeface="Century Gothic" pitchFamily="34" charset="0"/>
              </a:rPr>
              <a:t>C is old</a:t>
            </a:r>
          </a:p>
          <a:p>
            <a:pPr marL="457200" indent="-457200" algn="just" eaLnBrk="1" hangingPunct="1">
              <a:lnSpc>
                <a:spcPct val="200000"/>
              </a:lnSpc>
              <a:buSzPct val="75000"/>
              <a:buBlip>
                <a:blip r:embed="rId4"/>
              </a:buBlip>
            </a:pPr>
            <a:r>
              <a:rPr lang="en-AU" sz="3000" dirty="0">
                <a:latin typeface="Century Gothic" pitchFamily="34" charset="0"/>
              </a:rPr>
              <a:t>C is broken</a:t>
            </a:r>
          </a:p>
          <a:p>
            <a:pPr marL="457200" indent="-457200" algn="just" eaLnBrk="1" hangingPunct="1">
              <a:lnSpc>
                <a:spcPct val="200000"/>
              </a:lnSpc>
              <a:buSzPct val="75000"/>
              <a:buBlip>
                <a:blip r:embed="rId4"/>
              </a:buBlip>
            </a:pPr>
            <a:r>
              <a:rPr lang="en-AU" sz="3000" dirty="0">
                <a:latin typeface="Century Gothic" pitchFamily="34" charset="0"/>
              </a:rPr>
              <a:t>C is difficult</a:t>
            </a:r>
          </a:p>
          <a:p>
            <a:pPr marL="457200" indent="-457200" algn="just" eaLnBrk="1" hangingPunct="1">
              <a:lnSpc>
                <a:spcPct val="200000"/>
              </a:lnSpc>
              <a:buSzPct val="75000"/>
              <a:buBlip>
                <a:blip r:embed="rId4"/>
              </a:buBlip>
            </a:pPr>
            <a:endParaRPr lang="en-AU" sz="3000" dirty="0">
              <a:latin typeface="Century Gothic" pitchFamily="34" charset="0"/>
            </a:endParaRPr>
          </a:p>
        </p:txBody>
      </p:sp>
      <p:pic>
        <p:nvPicPr>
          <p:cNvPr id="3074" name="Picture 2" descr="Image result for c programming language me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902863"/>
            <a:ext cx="2971800" cy="38546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 programming language me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838200"/>
            <a:ext cx="2848562" cy="283456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cdn.programiz.com/sites/tutorial2program/files/the-c-programming-languag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74" y="4215299"/>
            <a:ext cx="1941039" cy="254220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c programming me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52800" y="3810000"/>
            <a:ext cx="2389348" cy="29475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c programming me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21064" y="821528"/>
            <a:ext cx="1921672" cy="1921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79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animEffect transition="in" filter="fade">
                                      <p:cBhvr>
                                        <p:cTn id="19" dur="500"/>
                                        <p:tgtEl>
                                          <p:spTgt spid="51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fade">
                                      <p:cBhvr>
                                        <p:cTn id="24" dur="500"/>
                                        <p:tgtEl>
                                          <p:spTgt spid="30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126"/>
                                        </p:tgtEl>
                                        <p:attrNameLst>
                                          <p:attrName>style.visibility</p:attrName>
                                        </p:attrNameLst>
                                      </p:cBhvr>
                                      <p:to>
                                        <p:strVal val="visible"/>
                                      </p:to>
                                    </p:set>
                                    <p:animEffect transition="in" filter="fade">
                                      <p:cBhvr>
                                        <p:cTn id="29" dur="500"/>
                                        <p:tgtEl>
                                          <p:spTgt spid="512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28"/>
                                        </p:tgtEl>
                                        <p:attrNameLst>
                                          <p:attrName>style.visibility</p:attrName>
                                        </p:attrNameLst>
                                      </p:cBhvr>
                                      <p:to>
                                        <p:strVal val="visible"/>
                                      </p:to>
                                    </p:set>
                                    <p:animEffect transition="in" filter="fade">
                                      <p:cBhvr>
                                        <p:cTn id="34" dur="500"/>
                                        <p:tgtEl>
                                          <p:spTgt spid="512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074"/>
                                        </p:tgtEl>
                                        <p:attrNameLst>
                                          <p:attrName>style.visibility</p:attrName>
                                        </p:attrNameLst>
                                      </p:cBhvr>
                                      <p:to>
                                        <p:strVal val="visible"/>
                                      </p:to>
                                    </p:set>
                                    <p:animEffect transition="in" filter="fade">
                                      <p:cBhvr>
                                        <p:cTn id="3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874</TotalTime>
  <Words>857</Words>
  <Application>Microsoft Office PowerPoint</Application>
  <PresentationFormat>On-screen Show (4:3)</PresentationFormat>
  <Paragraphs>129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Rounded MT Bold</vt:lpstr>
      <vt:lpstr>Calibri</vt:lpstr>
      <vt:lpstr>Century Gothic</vt:lpstr>
      <vt:lpstr>Office Theme</vt:lpstr>
      <vt:lpstr>CS114  Introduction to Computer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EE-382: Advanced Computer Networks</dc:title>
  <dc:creator>seecs</dc:creator>
  <cp:lastModifiedBy>Taha Ali</cp:lastModifiedBy>
  <cp:revision>287</cp:revision>
  <dcterms:created xsi:type="dcterms:W3CDTF">2006-08-16T00:00:00Z</dcterms:created>
  <dcterms:modified xsi:type="dcterms:W3CDTF">2020-10-19T11:03:25Z</dcterms:modified>
</cp:coreProperties>
</file>